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5143500" cx="9144000"/>
  <p:notesSz cx="6858000" cy="9144000"/>
  <p:embeddedFontLst>
    <p:embeddedFont>
      <p:font typeface="Proxima Nova"/>
      <p:regular r:id="rId27"/>
      <p:bold r:id="rId28"/>
      <p:italic r:id="rId29"/>
      <p:boldItalic r:id="rId30"/>
    </p:embeddedFont>
    <p:embeddedFont>
      <p:font typeface="Arial Black"/>
      <p:regular r:id="rId31"/>
    </p:embeddedFont>
    <p:embeddedFont>
      <p:font typeface="Alfa Slab One"/>
      <p:regular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ProximaNova-bold.fntdata"/><Relationship Id="rId27" Type="http://schemas.openxmlformats.org/officeDocument/2006/relationships/font" Target="fonts/ProximaNova-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ProximaNova-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ArialBlack-regular.fntdata"/><Relationship Id="rId30" Type="http://schemas.openxmlformats.org/officeDocument/2006/relationships/font" Target="fonts/ProximaNova-boldItalic.fntdata"/><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font" Target="fonts/AlfaSlabOne-regular.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The Bible, part 1</a:t>
            </a:r>
            <a:br>
              <a:rPr lang="en" sz="1200"/>
            </a:br>
            <a:r>
              <a:rPr lang="en" sz="1200"/>
              <a:t>Introduction</a:t>
            </a:r>
            <a:endParaRPr sz="1200"/>
          </a:p>
          <a:p>
            <a:pPr indent="0" lvl="0" marL="0" rtl="0" algn="l">
              <a:spcBef>
                <a:spcPts val="0"/>
              </a:spcBef>
              <a:spcAft>
                <a:spcPts val="0"/>
              </a:spcAft>
              <a:buNone/>
            </a:pPr>
            <a:r>
              <a:t/>
            </a:r>
            <a:endParaRPr/>
          </a:p>
          <a:p>
            <a:pPr indent="0" lvl="0" marL="0" rtl="0" algn="l">
              <a:spcBef>
                <a:spcPts val="0"/>
              </a:spcBef>
              <a:spcAft>
                <a:spcPts val="0"/>
              </a:spcAft>
              <a:buNone/>
            </a:pPr>
            <a:r>
              <a:rPr lang="en"/>
              <a:t>Note: Be sure to look through and update the lesson as appropriate for your congregation, etc.</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rgbClr val="4285F4"/>
              </a:buClr>
              <a:buSzPts val="1100"/>
              <a:buFont typeface="Arial"/>
              <a:buNone/>
            </a:pPr>
            <a:r>
              <a:rPr i="1" lang="en" sz="800">
                <a:solidFill>
                  <a:schemeClr val="dk1"/>
                </a:solidFill>
                <a:latin typeface="Proxima Nova"/>
                <a:ea typeface="Proxima Nova"/>
                <a:cs typeface="Proxima Nova"/>
                <a:sym typeface="Proxima Nova"/>
              </a:rPr>
              <a:t>(All pictures/backgrounds in these slides are copied from pixabay.com which says the pictures are free for commercial use, with no attribution required.)</a:t>
            </a:r>
            <a:endParaRPr sz="900">
              <a:solidFill>
                <a:srgbClr val="333333"/>
              </a:solidFill>
            </a:endParaRPr>
          </a:p>
          <a:p>
            <a:pPr indent="0" lvl="0" marL="0" rtl="0" algn="l">
              <a:spcBef>
                <a:spcPts val="0"/>
              </a:spcBef>
              <a:spcAft>
                <a:spcPts val="0"/>
              </a:spcAft>
              <a:buClr>
                <a:srgbClr val="333333"/>
              </a:buClr>
              <a:buSzPts val="1100"/>
              <a:buFont typeface="Arial"/>
              <a:buNone/>
            </a:pPr>
            <a:r>
              <a:t/>
            </a:r>
            <a:endParaRPr sz="900">
              <a:solidFill>
                <a:srgbClr val="333333"/>
              </a:solidFill>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Proxima Nova"/>
                <a:ea typeface="Proxima Nova"/>
                <a:cs typeface="Proxima Nova"/>
                <a:sym typeface="Proxima Nova"/>
              </a:rPr>
              <a:t>This lesson copied or adapted from YouthBibleLessons.org.  See YouthBibleLessons.org Lessons page for copying/adapting terms.</a:t>
            </a:r>
            <a:endParaRPr sz="900">
              <a:solidFill>
                <a:srgbClr val="333333"/>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1065d086c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1065d086c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Read 2 Timothy 3:14-17</a:t>
            </a:r>
            <a:r>
              <a:rPr b="1" i="1" lang="en" sz="1200"/>
              <a:t> </a:t>
            </a:r>
            <a:r>
              <a:rPr lang="en" sz="1200"/>
              <a:t>(while everyone follows along in Bibles)</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Ask:</a:t>
            </a:r>
            <a:r>
              <a:rPr lang="en" sz="1200"/>
              <a:t> 	What are some important things this says about Scripture?</a:t>
            </a:r>
            <a:endParaRPr sz="1200"/>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1065d086c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1065d086c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Show and read your church’s statement of faith about the Bible</a:t>
            </a:r>
            <a:endParaRPr b="1" sz="1200"/>
          </a:p>
          <a:p>
            <a:pPr indent="0" lvl="0" marL="0" rtl="0" algn="l">
              <a:spcBef>
                <a:spcPts val="0"/>
              </a:spcBef>
              <a:spcAft>
                <a:spcPts val="0"/>
              </a:spcAft>
              <a:buNone/>
            </a:pPr>
            <a:r>
              <a:rPr i="1" lang="en" sz="1200"/>
              <a:t>(The above EFCA Statement on the Bible is from the 2019 EFCA Statement of Faith. You can replace it with your church’s belief about the Bible. Just be sure if using this lesson that it doesn’t contradict the youthbiblelessons.org beliefs to copy/adapt this lesson.)</a:t>
            </a:r>
            <a:endParaRPr i="1"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Ask:</a:t>
            </a:r>
            <a:r>
              <a:rPr lang="en" sz="1200"/>
              <a:t>	How does this statement of faith relate to 2 Timothy 3:14-17?</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i="1" sz="1200"/>
          </a:p>
          <a:p>
            <a:pPr indent="0" lvl="0" marL="0" rtl="0" algn="l">
              <a:spcBef>
                <a:spcPts val="0"/>
              </a:spcBef>
              <a:spcAft>
                <a:spcPts val="0"/>
              </a:spcAft>
              <a:buNone/>
            </a:pPr>
            <a:r>
              <a:rPr b="1" i="1" lang="en" sz="1200"/>
              <a:t>(You can go on to highlight, explore, and discuss some key phrases or points of your church’s statement of faith about the Bible, similar to what is done on the following slides, obviously doing any updating and changing, as needed</a:t>
            </a:r>
            <a:r>
              <a:rPr b="1" i="1" lang="en" sz="1200"/>
              <a:t>..</a:t>
            </a:r>
            <a:r>
              <a:rPr b="1" i="1" lang="en" sz="1200"/>
              <a:t>.)</a:t>
            </a:r>
            <a:endParaRPr b="1" i="1" sz="1200"/>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9b52a2f55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9b52a2f55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Say:	</a:t>
            </a:r>
            <a:endParaRPr b="1" sz="1200"/>
          </a:p>
          <a:p>
            <a:pPr indent="-304800" lvl="0" marL="457200" rtl="0" algn="l">
              <a:spcBef>
                <a:spcPts val="0"/>
              </a:spcBef>
              <a:spcAft>
                <a:spcPts val="0"/>
              </a:spcAft>
              <a:buSzPts val="1200"/>
              <a:buChar char="-"/>
            </a:pPr>
            <a:r>
              <a:rPr lang="en" sz="1200"/>
              <a:t>Let’s dig in a bit more to a few things from the statement about the Bible…</a:t>
            </a:r>
            <a:endParaRPr sz="1200"/>
          </a:p>
          <a:p>
            <a:pPr indent="0" lvl="0" marL="457200" rtl="0" algn="l">
              <a:spcBef>
                <a:spcPts val="0"/>
              </a:spcBef>
              <a:spcAft>
                <a:spcPts val="0"/>
              </a:spcAft>
              <a:buNone/>
            </a:pPr>
            <a:r>
              <a:t/>
            </a:r>
            <a:endParaRPr sz="1200"/>
          </a:p>
          <a:p>
            <a:pPr indent="-304800" lvl="0" marL="457200" rtl="0" algn="l">
              <a:spcBef>
                <a:spcPts val="0"/>
              </a:spcBef>
              <a:spcAft>
                <a:spcPts val="0"/>
              </a:spcAft>
              <a:buSzPts val="1200"/>
              <a:buChar char="-"/>
            </a:pPr>
            <a:r>
              <a:rPr lang="en" sz="1200"/>
              <a:t>This says the Bible is the “inspired Word of God.”</a:t>
            </a:r>
            <a:endParaRPr sz="1200"/>
          </a:p>
          <a:p>
            <a:pPr indent="-304800" lvl="0" marL="457200" rtl="0" algn="l">
              <a:spcBef>
                <a:spcPts val="0"/>
              </a:spcBef>
              <a:spcAft>
                <a:spcPts val="0"/>
              </a:spcAft>
              <a:buSzPts val="1200"/>
              <a:buChar char="-"/>
            </a:pPr>
            <a:r>
              <a:rPr lang="en" sz="1200"/>
              <a:t>2 Timothy 3:16 is one key verse that points toward the Bible being the </a:t>
            </a:r>
            <a:r>
              <a:rPr lang="en" sz="1200"/>
              <a:t>inspired</a:t>
            </a:r>
            <a:r>
              <a:rPr lang="en" sz="1200"/>
              <a:t> Word of God.</a:t>
            </a:r>
            <a:endParaRPr sz="1200"/>
          </a:p>
          <a:p>
            <a:pPr indent="-304800" lvl="0" marL="457200" rtl="0" algn="l">
              <a:spcBef>
                <a:spcPts val="0"/>
              </a:spcBef>
              <a:spcAft>
                <a:spcPts val="0"/>
              </a:spcAft>
              <a:buSzPts val="1200"/>
              <a:buChar char="-"/>
            </a:pPr>
            <a:r>
              <a:rPr lang="en" sz="1200">
                <a:solidFill>
                  <a:schemeClr val="dk1"/>
                </a:solidFill>
              </a:rPr>
              <a:t>The word translated “inspired by God” or “breathed out by God” in 2 Timothy 3:16 is the word “theopneustos” which could be translated “God-spired” or “God-breathed.” </a:t>
            </a:r>
            <a:endParaRPr sz="1200">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b52a2f55b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b52a2f55b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Have someone r</a:t>
            </a:r>
            <a:r>
              <a:rPr b="1" lang="en" sz="1200"/>
              <a:t>ead 2 Peter 1:20-21</a:t>
            </a:r>
            <a:r>
              <a:rPr b="1" i="1" lang="en" sz="1200"/>
              <a:t> </a:t>
            </a:r>
            <a:r>
              <a:rPr lang="en" sz="1200"/>
              <a:t>(while everyone follows along in Bibles)</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Ask:</a:t>
            </a:r>
            <a:r>
              <a:rPr lang="en" sz="1200"/>
              <a:t> 	How does this relate to the idea of Scripture being the inspired Word of God?</a:t>
            </a:r>
            <a:endParaRPr sz="1200"/>
          </a:p>
          <a:p>
            <a:pPr indent="0" lvl="0" marL="0" rtl="0" algn="l">
              <a:spcBef>
                <a:spcPts val="0"/>
              </a:spcBef>
              <a:spcAft>
                <a:spcPts val="0"/>
              </a:spcAft>
              <a:buNone/>
            </a:pPr>
            <a:r>
              <a:rPr lang="en" sz="1200"/>
              <a:t>	</a:t>
            </a:r>
            <a:r>
              <a:rPr i="1" lang="en" sz="1200"/>
              <a:t>(It says, for instance, that prophecy of Scripture came from God.) </a:t>
            </a:r>
            <a:endParaRPr i="1"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Say:</a:t>
            </a:r>
            <a:r>
              <a:rPr lang="en" sz="1200"/>
              <a:t>	</a:t>
            </a:r>
            <a:endParaRPr sz="1200"/>
          </a:p>
          <a:p>
            <a:pPr indent="-304800" lvl="0" marL="457200" rtl="0" algn="l">
              <a:spcBef>
                <a:spcPts val="0"/>
              </a:spcBef>
              <a:spcAft>
                <a:spcPts val="0"/>
              </a:spcAft>
              <a:buSzPts val="1200"/>
              <a:buChar char="-"/>
            </a:pPr>
            <a:r>
              <a:rPr lang="en" sz="1200"/>
              <a:t>Based on this verse and 2 Timothy 3:16 that we looked at, one major understanding is that the Holy Spirit is involved in inspiring - or breathing out - or carrying along - the prophets and other Scripture writers in what they wrote.</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b52a2f55b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9b52a2f55b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Ask</a:t>
            </a:r>
            <a:r>
              <a:rPr b="1" lang="en" sz="1200"/>
              <a:t>:	</a:t>
            </a:r>
            <a:r>
              <a:rPr lang="en" sz="1200"/>
              <a:t>Can you think of other things the Bible says that point to Scripture being the inspired Word of God?</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Be sure any of these things that students haven’t mentioned, are shared:</a:t>
            </a:r>
            <a:endParaRPr b="1" sz="1200"/>
          </a:p>
          <a:p>
            <a:pPr indent="-304800" lvl="0" marL="457200" rtl="0" algn="l">
              <a:spcBef>
                <a:spcPts val="0"/>
              </a:spcBef>
              <a:spcAft>
                <a:spcPts val="0"/>
              </a:spcAft>
              <a:buSzPts val="1200"/>
              <a:buChar char="-"/>
            </a:pPr>
            <a:r>
              <a:rPr lang="en" sz="1200"/>
              <a:t>Many verses - especially in the prophets - directly say they are God’s Word.</a:t>
            </a:r>
            <a:endParaRPr sz="1200"/>
          </a:p>
          <a:p>
            <a:pPr indent="-304800" lvl="0" marL="457200" rtl="0" algn="l">
              <a:spcBef>
                <a:spcPts val="0"/>
              </a:spcBef>
              <a:spcAft>
                <a:spcPts val="0"/>
              </a:spcAft>
              <a:buSzPts val="1200"/>
              <a:buChar char="-"/>
            </a:pPr>
            <a:r>
              <a:rPr lang="en" sz="1200"/>
              <a:t>Much of the Gospels include the words of Jesus (who John chapter 1 says is God.)</a:t>
            </a:r>
            <a:endParaRPr sz="1200"/>
          </a:p>
          <a:p>
            <a:pPr indent="-304800" lvl="0" marL="457200" rtl="0" algn="l">
              <a:spcBef>
                <a:spcPts val="0"/>
              </a:spcBef>
              <a:spcAft>
                <a:spcPts val="0"/>
              </a:spcAft>
              <a:buClr>
                <a:schemeClr val="dk1"/>
              </a:buClr>
              <a:buSzPts val="1200"/>
              <a:buChar char="-"/>
            </a:pPr>
            <a:r>
              <a:rPr lang="en" sz="1200">
                <a:solidFill>
                  <a:schemeClr val="dk1"/>
                </a:solidFill>
              </a:rPr>
              <a:t>And there are other verses that directly or indirectly point to different parts of the Bible being given by God or being God’s words.</a:t>
            </a:r>
            <a:endParaRPr sz="120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9b52a2f55b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9b52a2f55b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chemeClr val="dk1"/>
                </a:solidFill>
              </a:rPr>
              <a:t>Say:</a:t>
            </a:r>
            <a:endParaRPr b="1"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The way the word “verbally” here is used doesn’t mean every word was spoken out loud by God (although some of Scripture may very well have been). It means the words in Scripture are the specific words God wanted written.</a:t>
            </a:r>
            <a:endParaRPr sz="1200">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9b52a2f55b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9b52a2f55b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chemeClr val="dk1"/>
                </a:solidFill>
              </a:rPr>
              <a:t>Say:</a:t>
            </a:r>
            <a:endParaRPr b="1"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Based on believing Scripture is breathed out by God, many Christians understand the Bible to be without error (or “inerrant”)</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The idea is that if it is </a:t>
            </a:r>
            <a:r>
              <a:rPr lang="en" sz="1200" u="sng">
                <a:solidFill>
                  <a:schemeClr val="dk1"/>
                </a:solidFill>
              </a:rPr>
              <a:t>God’s</a:t>
            </a:r>
            <a:r>
              <a:rPr lang="en" sz="1200">
                <a:solidFill>
                  <a:schemeClr val="dk1"/>
                </a:solidFill>
              </a:rPr>
              <a:t> Word, then it must be true and without error.</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Let’s look at just a few verses that help to point to that...</a:t>
            </a:r>
            <a:endParaRPr sz="120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9f6a24305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9f6a24305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Read the verses on the slide...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9f6a24305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9f6a24305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Read the verses on the slide...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9b52a2f55b_1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9b52a2f55b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chemeClr val="dk1"/>
                </a:solidFill>
              </a:rPr>
              <a:t>Say:	</a:t>
            </a:r>
            <a:endParaRPr b="1" sz="1200">
              <a:solidFill>
                <a:schemeClr val="dk1"/>
              </a:solidFill>
            </a:endParaRPr>
          </a:p>
          <a:p>
            <a:pPr indent="-304800" lvl="0" marL="457200" rtl="0" algn="l">
              <a:spcBef>
                <a:spcPts val="0"/>
              </a:spcBef>
              <a:spcAft>
                <a:spcPts val="0"/>
              </a:spcAft>
              <a:buSzPts val="1200"/>
              <a:buChar char="-"/>
            </a:pPr>
            <a:r>
              <a:rPr lang="en" sz="1200"/>
              <a:t>By saying “in the original writings,” this says that the </a:t>
            </a:r>
            <a:r>
              <a:rPr lang="en" sz="1200" u="sng"/>
              <a:t>original documents</a:t>
            </a:r>
            <a:r>
              <a:rPr lang="en" sz="1200"/>
              <a:t> that the Scripture writers wrote were without error, and not necessarily all the copies that were made by hand over thousands of years by many, many people in different places.</a:t>
            </a:r>
            <a:endParaRPr sz="1200"/>
          </a:p>
          <a:p>
            <a:pPr indent="-304800" lvl="0" marL="457200" rtl="0" algn="l">
              <a:spcBef>
                <a:spcPts val="0"/>
              </a:spcBef>
              <a:spcAft>
                <a:spcPts val="0"/>
              </a:spcAft>
              <a:buSzPts val="1200"/>
              <a:buChar char="-"/>
            </a:pPr>
            <a:r>
              <a:rPr lang="en" sz="1200">
                <a:solidFill>
                  <a:schemeClr val="dk1"/>
                </a:solidFill>
              </a:rPr>
              <a:t>Based on so many old copies to compare, and based on many of the differences being minor, many Bible scholars believe we can have a high degree of confidence in the majority of the Bible text we have today.</a:t>
            </a:r>
            <a:endParaRPr sz="1200"/>
          </a:p>
          <a:p>
            <a:pPr indent="0" lvl="0" marL="0" rtl="0" algn="l">
              <a:spcBef>
                <a:spcPts val="0"/>
              </a:spcBef>
              <a:spcAft>
                <a:spcPts val="0"/>
              </a:spcAft>
              <a:buNone/>
            </a:pPr>
            <a:r>
              <a:t/>
            </a:r>
            <a:endParaRPr i="1" sz="1200">
              <a:solidFill>
                <a:schemeClr val="dk1"/>
              </a:solidFill>
            </a:endParaRPr>
          </a:p>
          <a:p>
            <a:pPr indent="0" lvl="0" marL="0" rtl="0" algn="l">
              <a:spcBef>
                <a:spcPts val="0"/>
              </a:spcBef>
              <a:spcAft>
                <a:spcPts val="0"/>
              </a:spcAft>
              <a:buNone/>
            </a:pPr>
            <a:r>
              <a:rPr i="1" lang="en" sz="1200">
                <a:solidFill>
                  <a:schemeClr val="dk1"/>
                </a:solidFill>
              </a:rPr>
              <a:t>(More on this on the notes for the next slide)</a:t>
            </a:r>
            <a:endParaRPr i="1"/>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9f6a24305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9f6a24305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rPr>
              <a:t>Say:</a:t>
            </a:r>
            <a:endParaRPr b="1"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For the next few weeks we’re going to be talking about the Bible.</a:t>
            </a:r>
            <a:endParaRPr sz="1200">
              <a:solidFill>
                <a:schemeClr val="dk1"/>
              </a:solidFill>
            </a:endParaRPr>
          </a:p>
          <a:p>
            <a:pPr indent="-304800" lvl="0" marL="457200" rtl="0" algn="l">
              <a:spcBef>
                <a:spcPts val="0"/>
              </a:spcBef>
              <a:spcAft>
                <a:spcPts val="0"/>
              </a:spcAft>
              <a:buClr>
                <a:schemeClr val="dk1"/>
              </a:buClr>
              <a:buSzPts val="1200"/>
              <a:buChar char="-"/>
            </a:pPr>
            <a:r>
              <a:rPr lang="en" sz="1200">
                <a:solidFill>
                  <a:schemeClr val="dk1"/>
                </a:solidFill>
              </a:rPr>
              <a:t>As we begin, let’s have some fun playing a little game of Bible trivia...</a:t>
            </a:r>
            <a:endParaRP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9b52a2f55b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9b52a2f55b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Read the “</a:t>
            </a:r>
            <a:r>
              <a:rPr b="1" lang="en" sz="1200"/>
              <a:t>highlighted</a:t>
            </a:r>
            <a:r>
              <a:rPr b="1" lang="en" sz="1200"/>
              <a:t>” portion of the slide.</a:t>
            </a:r>
            <a:endParaRPr b="1" sz="1200"/>
          </a:p>
          <a:p>
            <a:pPr indent="0" lvl="0" marL="0" rtl="0" algn="l">
              <a:spcBef>
                <a:spcPts val="0"/>
              </a:spcBef>
              <a:spcAft>
                <a:spcPts val="0"/>
              </a:spcAft>
              <a:buNone/>
            </a:pPr>
            <a:r>
              <a:t/>
            </a:r>
            <a:endParaRPr b="1" sz="1200"/>
          </a:p>
          <a:p>
            <a:pPr indent="0" lvl="0" marL="0" rtl="0" algn="l">
              <a:spcBef>
                <a:spcPts val="0"/>
              </a:spcBef>
              <a:spcAft>
                <a:spcPts val="0"/>
              </a:spcAft>
              <a:buNone/>
            </a:pPr>
            <a:r>
              <a:rPr b="1" lang="en" sz="1200"/>
              <a:t>Ask:</a:t>
            </a:r>
            <a:endParaRPr b="1" sz="1200"/>
          </a:p>
          <a:p>
            <a:pPr indent="-304800" lvl="0" marL="457200" rtl="0" algn="l">
              <a:spcBef>
                <a:spcPts val="0"/>
              </a:spcBef>
              <a:spcAft>
                <a:spcPts val="0"/>
              </a:spcAft>
              <a:buSzPts val="1200"/>
              <a:buChar char="●"/>
            </a:pPr>
            <a:r>
              <a:rPr lang="en" sz="1200"/>
              <a:t>How would you say this last part in your own words?</a:t>
            </a:r>
            <a:endParaRPr sz="1200"/>
          </a:p>
          <a:p>
            <a:pPr indent="-304800" lvl="0" marL="457200" rtl="0" algn="l">
              <a:spcBef>
                <a:spcPts val="0"/>
              </a:spcBef>
              <a:spcAft>
                <a:spcPts val="0"/>
              </a:spcAft>
              <a:buSzPts val="1200"/>
              <a:buChar char="●"/>
            </a:pPr>
            <a:r>
              <a:rPr lang="en" sz="1200"/>
              <a:t>What would this imply about the importance of studying Scripture?</a:t>
            </a:r>
            <a:endParaRPr sz="1200"/>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1065d086c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1065d086c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Say:</a:t>
            </a:r>
            <a:endParaRPr b="1" sz="1200"/>
          </a:p>
          <a:p>
            <a:pPr indent="-304800" lvl="0" marL="457200" rtl="0" algn="l">
              <a:spcBef>
                <a:spcPts val="0"/>
              </a:spcBef>
              <a:spcAft>
                <a:spcPts val="0"/>
              </a:spcAft>
              <a:buSzPts val="1200"/>
              <a:buChar char="-"/>
            </a:pPr>
            <a:r>
              <a:rPr lang="en" sz="1200"/>
              <a:t>Here are a few more notes about the Bible:</a:t>
            </a:r>
            <a:endParaRPr sz="1200"/>
          </a:p>
          <a:p>
            <a:pPr indent="-304800" lvl="0" marL="457200" rtl="0" algn="l">
              <a:spcBef>
                <a:spcPts val="0"/>
              </a:spcBef>
              <a:spcAft>
                <a:spcPts val="0"/>
              </a:spcAft>
              <a:buSzPts val="1200"/>
              <a:buChar char="-"/>
            </a:pPr>
            <a:r>
              <a:rPr lang="en" sz="1200"/>
              <a:t>Chapter and verse numbers were added by the 1500s A.D. and are not Scripture.</a:t>
            </a:r>
            <a:endParaRPr sz="1200"/>
          </a:p>
          <a:p>
            <a:pPr indent="-304800" lvl="0" marL="457200" rtl="0" algn="l">
              <a:spcBef>
                <a:spcPts val="0"/>
              </a:spcBef>
              <a:spcAft>
                <a:spcPts val="0"/>
              </a:spcAft>
              <a:buSzPts val="1200"/>
              <a:buChar char="-"/>
            </a:pPr>
            <a:r>
              <a:rPr lang="en" sz="1200"/>
              <a:t>The headings added by Bible publishers are not Scripture.</a:t>
            </a:r>
            <a:endParaRPr sz="1200"/>
          </a:p>
          <a:p>
            <a:pPr indent="-304800" lvl="0" marL="457200" rtl="0" algn="l">
              <a:spcBef>
                <a:spcPts val="0"/>
              </a:spcBef>
              <a:spcAft>
                <a:spcPts val="0"/>
              </a:spcAft>
              <a:buSzPts val="1200"/>
              <a:buChar char="-"/>
            </a:pPr>
            <a:r>
              <a:rPr lang="en" sz="1200"/>
              <a:t>And, study notes in Bibles are not Scripture and should be judged against Scripture itself.</a:t>
            </a:r>
            <a:endParaRPr sz="1200"/>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9b52a2f55b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9b52a2f55b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Say:	</a:t>
            </a:r>
            <a:endParaRPr b="1" sz="1200"/>
          </a:p>
          <a:p>
            <a:pPr indent="-304800" lvl="0" marL="457200" rtl="0" algn="l">
              <a:spcBef>
                <a:spcPts val="0"/>
              </a:spcBef>
              <a:spcAft>
                <a:spcPts val="0"/>
              </a:spcAft>
              <a:buSzPts val="1200"/>
              <a:buChar char="-"/>
            </a:pPr>
            <a:r>
              <a:rPr lang="en" sz="1200"/>
              <a:t>Over the next few weeks we are going to look at a brief overview of the Old and New Testaments and some reasons to trust the reliability of the Bible.</a:t>
            </a:r>
            <a:endParaRPr sz="1200"/>
          </a:p>
          <a:p>
            <a:pPr indent="-304800" lvl="0" marL="457200" rtl="0" algn="l">
              <a:spcBef>
                <a:spcPts val="0"/>
              </a:spcBef>
              <a:spcAft>
                <a:spcPts val="0"/>
              </a:spcAft>
              <a:buSzPts val="1200"/>
              <a:buChar char="-"/>
            </a:pPr>
            <a:r>
              <a:rPr lang="en" sz="1200"/>
              <a:t>I encourage you to learn and follow what the Bible says.</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en" sz="1200"/>
              <a:t>Prayer Time:</a:t>
            </a:r>
            <a:endParaRPr b="1" sz="1200"/>
          </a:p>
          <a:p>
            <a:pPr indent="-304800" lvl="0" marL="457200" rtl="0" algn="l">
              <a:spcBef>
                <a:spcPts val="0"/>
              </a:spcBef>
              <a:spcAft>
                <a:spcPts val="0"/>
              </a:spcAft>
              <a:buSzPts val="1200"/>
              <a:buChar char="-"/>
            </a:pPr>
            <a:r>
              <a:rPr lang="en" sz="1200"/>
              <a:t>Give students a moment to reflect and pray for God’s help in relating what we talked about today to their life:</a:t>
            </a:r>
            <a:endParaRPr sz="1200"/>
          </a:p>
          <a:p>
            <a:pPr indent="-304800" lvl="1" marL="914400" rtl="0" algn="l">
              <a:spcBef>
                <a:spcPts val="0"/>
              </a:spcBef>
              <a:spcAft>
                <a:spcPts val="0"/>
              </a:spcAft>
              <a:buSzPts val="1200"/>
              <a:buChar char="-"/>
            </a:pPr>
            <a:r>
              <a:rPr lang="en" sz="1200"/>
              <a:t>“Is there a way God might want you to make studying the Bible a priority - either personally or by learning from it together with other Christians?</a:t>
            </a:r>
            <a:endParaRPr sz="1200"/>
          </a:p>
          <a:p>
            <a:pPr indent="-304800" lvl="1" marL="914400" rtl="0" algn="l">
              <a:spcBef>
                <a:spcPts val="0"/>
              </a:spcBef>
              <a:spcAft>
                <a:spcPts val="0"/>
              </a:spcAft>
              <a:buSzPts val="1200"/>
              <a:buChar char="-"/>
            </a:pPr>
            <a:r>
              <a:rPr lang="en" sz="1200"/>
              <a:t>“Do you need God’s help to live out something the Bible says to do - or not do?”</a:t>
            </a:r>
            <a:endParaRPr sz="1200"/>
          </a:p>
          <a:p>
            <a:pPr indent="-304800" lvl="0" marL="457200" rtl="0" algn="l">
              <a:spcBef>
                <a:spcPts val="0"/>
              </a:spcBef>
              <a:spcAft>
                <a:spcPts val="0"/>
              </a:spcAft>
              <a:buSzPts val="1200"/>
              <a:buChar char="-"/>
            </a:pPr>
            <a:r>
              <a:rPr lang="en" sz="1200"/>
              <a:t>Then close in prayer.</a:t>
            </a:r>
            <a:endParaRP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1065d086c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1065d086c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Play Bible Trivia…</a:t>
            </a:r>
            <a:endParaRPr b="1" sz="1200"/>
          </a:p>
          <a:p>
            <a:pPr indent="0" lvl="0" marL="0" rtl="0" algn="l">
              <a:spcBef>
                <a:spcPts val="0"/>
              </a:spcBef>
              <a:spcAft>
                <a:spcPts val="0"/>
              </a:spcAft>
              <a:buNone/>
            </a:pPr>
            <a:r>
              <a:rPr lang="en" sz="1200"/>
              <a:t>Divide class into two teams. And for each question, team members will take a turn coming up front to face off trying to “fill in the blank” for the verses on the slides...</a:t>
            </a:r>
            <a:endParaRP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1065d086c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1065d086c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Answer: spoke</a:t>
            </a:r>
            <a:endParaRP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b52a2f55b_1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b52a2f55b_1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Answer: true</a:t>
            </a:r>
            <a:endParaRP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b52a2f55b_1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b52a2f55b_1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Answer: all</a:t>
            </a:r>
            <a:endParaRP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b52a2f55b_1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b52a2f55b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Answer: Scripture</a:t>
            </a:r>
            <a:endParaRP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bab509142e74b4e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bab509142e74b4e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Answer: Psalms</a:t>
            </a:r>
            <a:endParaRP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9b52a2f55b_1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9b52a2f55b_1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Ask:</a:t>
            </a:r>
            <a:r>
              <a:rPr lang="en" sz="1200"/>
              <a:t> 	If someone was to ask you what the Bible is about, what would you tell them?</a:t>
            </a:r>
            <a:endParaRPr sz="1200"/>
          </a:p>
          <a:p>
            <a:pPr indent="0" lvl="0" marL="0" rtl="0" algn="l">
              <a:spcBef>
                <a:spcPts val="0"/>
              </a:spcBef>
              <a:spcAft>
                <a:spcPts val="0"/>
              </a:spcAft>
              <a:buNone/>
            </a:pPr>
            <a:r>
              <a:rPr lang="en" sz="1200"/>
              <a:t>(You can allow a bit of discussion. The Bible includes a lot of things! One big focus of the Bible is God and how to have a right relationship with Him through Jesus.)</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 sz="800"/>
              <a:t>(Question mark from </a:t>
            </a:r>
            <a:r>
              <a:rPr lang="en" sz="900">
                <a:solidFill>
                  <a:srgbClr val="333333"/>
                </a:solidFill>
              </a:rPr>
              <a:t>Clker.com. According to the site rules, it is public domain.)</a:t>
            </a:r>
            <a:endParaRPr sz="800"/>
          </a:p>
          <a:p>
            <a:pPr indent="0" lvl="0" marL="0" rtl="0" algn="l">
              <a:spcBef>
                <a:spcPts val="0"/>
              </a:spcBef>
              <a:spcAft>
                <a:spcPts val="0"/>
              </a:spcAft>
              <a:buNone/>
            </a:pPr>
            <a:r>
              <a:t/>
            </a:r>
            <a:endParaRP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595975"/>
            <a:ext cx="8520600" cy="19578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3165823"/>
            <a:ext cx="8520600" cy="733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32242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2480550"/>
            <a:ext cx="8114400" cy="24459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490875"/>
            <a:ext cx="2808000" cy="30780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838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375599"/>
            <a:ext cx="4045200" cy="15519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2981125"/>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A86E8"/>
        </a:solidFill>
      </p:bgPr>
    </p:bg>
    <p:spTree>
      <p:nvGrpSpPr>
        <p:cNvPr id="55" name="Shape 55"/>
        <p:cNvGrpSpPr/>
        <p:nvPr/>
      </p:nvGrpSpPr>
      <p:grpSpPr>
        <a:xfrm>
          <a:off x="0" y="0"/>
          <a:ext cx="0" cy="0"/>
          <a:chOff x="0" y="0"/>
          <a:chExt cx="0" cy="0"/>
        </a:xfrm>
      </p:grpSpPr>
      <p:pic>
        <p:nvPicPr>
          <p:cNvPr id="56" name="Google Shape;56;p13"/>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57" name="Google Shape;57;p13"/>
          <p:cNvSpPr txBox="1"/>
          <p:nvPr>
            <p:ph type="ctrTitle"/>
          </p:nvPr>
        </p:nvSpPr>
        <p:spPr>
          <a:xfrm>
            <a:off x="399450" y="67000"/>
            <a:ext cx="8520600" cy="15783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sz="7200">
                <a:solidFill>
                  <a:srgbClr val="000000"/>
                </a:solidFill>
                <a:latin typeface="Arial Black"/>
                <a:ea typeface="Arial Black"/>
                <a:cs typeface="Arial Black"/>
                <a:sym typeface="Arial Black"/>
              </a:rPr>
              <a:t>The Bible</a:t>
            </a:r>
            <a:endParaRPr sz="7200">
              <a:solidFill>
                <a:srgbClr val="000000"/>
              </a:solidFill>
              <a:latin typeface="Arial Black"/>
              <a:ea typeface="Arial Black"/>
              <a:cs typeface="Arial Black"/>
              <a:sym typeface="Arial Black"/>
            </a:endParaRPr>
          </a:p>
          <a:p>
            <a:pPr indent="0" lvl="0" marL="0" rtl="0" algn="r">
              <a:spcBef>
                <a:spcPts val="0"/>
              </a:spcBef>
              <a:spcAft>
                <a:spcPts val="0"/>
              </a:spcAft>
              <a:buNone/>
            </a:pPr>
            <a:r>
              <a:rPr lang="en" sz="3000">
                <a:solidFill>
                  <a:srgbClr val="000000"/>
                </a:solidFill>
                <a:latin typeface="Arial"/>
                <a:ea typeface="Arial"/>
                <a:cs typeface="Arial"/>
                <a:sym typeface="Arial"/>
              </a:rPr>
              <a:t>Introduction</a:t>
            </a:r>
            <a:endParaRPr sz="300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id="110" name="Google Shape;110;p22"/>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111" name="Google Shape;111;p22"/>
          <p:cNvSpPr txBox="1"/>
          <p:nvPr>
            <p:ph idx="4294967295" type="ctrTitle"/>
          </p:nvPr>
        </p:nvSpPr>
        <p:spPr>
          <a:xfrm>
            <a:off x="410425" y="0"/>
            <a:ext cx="8520600" cy="15783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6000">
                <a:solidFill>
                  <a:srgbClr val="000000"/>
                </a:solidFill>
                <a:latin typeface="Arial Black"/>
                <a:ea typeface="Arial Black"/>
                <a:cs typeface="Arial Black"/>
                <a:sym typeface="Arial Black"/>
              </a:rPr>
              <a:t>2 Timothy </a:t>
            </a:r>
            <a:endParaRPr sz="6000">
              <a:solidFill>
                <a:srgbClr val="000000"/>
              </a:solidFill>
              <a:latin typeface="Arial Black"/>
              <a:ea typeface="Arial Black"/>
              <a:cs typeface="Arial Black"/>
              <a:sym typeface="Arial Black"/>
            </a:endParaRPr>
          </a:p>
          <a:p>
            <a:pPr indent="0" lvl="0" marL="0" rtl="0" algn="r">
              <a:spcBef>
                <a:spcPts val="0"/>
              </a:spcBef>
              <a:spcAft>
                <a:spcPts val="0"/>
              </a:spcAft>
              <a:buNone/>
            </a:pPr>
            <a:r>
              <a:rPr lang="en" sz="6000">
                <a:solidFill>
                  <a:srgbClr val="000000"/>
                </a:solidFill>
                <a:latin typeface="Arial Black"/>
                <a:ea typeface="Arial Black"/>
                <a:cs typeface="Arial Black"/>
                <a:sym typeface="Arial Black"/>
              </a:rPr>
              <a:t>3:14-17</a:t>
            </a:r>
            <a:endParaRPr sz="6000">
              <a:solidFill>
                <a:srgbClr val="000000"/>
              </a:solidFill>
              <a:latin typeface="Arial Black"/>
              <a:ea typeface="Arial Black"/>
              <a:cs typeface="Arial Black"/>
              <a:sym typeface="Arial Black"/>
            </a:endParaRPr>
          </a:p>
          <a:p>
            <a:pPr indent="0" lvl="0" marL="0" rtl="0" algn="r">
              <a:spcBef>
                <a:spcPts val="0"/>
              </a:spcBef>
              <a:spcAft>
                <a:spcPts val="0"/>
              </a:spcAft>
              <a:buNone/>
            </a:pPr>
            <a:r>
              <a:t/>
            </a:r>
            <a:endParaRPr sz="300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17" name="Google Shape;117;p23"/>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has spoken in the Scriptures, both Old and New Testaments, through the words of human authors.</a:t>
            </a:r>
            <a:r>
              <a:rPr b="1" lang="en" sz="2400">
                <a:solidFill>
                  <a:srgbClr val="000000"/>
                </a:solidFill>
              </a:rPr>
              <a:t> </a:t>
            </a:r>
            <a:r>
              <a:rPr b="1" lang="en" sz="2400">
                <a:solidFill>
                  <a:srgbClr val="434343"/>
                </a:solidFill>
              </a:rPr>
              <a:t>As the verbally inspired Word of God, the Bible is without error in the original writings,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23" name="Google Shape;123;p24"/>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000000"/>
                </a:solidFill>
              </a:rPr>
              <a:t>verbally </a:t>
            </a:r>
            <a:r>
              <a:rPr b="1" lang="en" sz="2400">
                <a:solidFill>
                  <a:srgbClr val="4A86E8"/>
                </a:solidFill>
              </a:rPr>
              <a:t>inspired Word of God</a:t>
            </a:r>
            <a:r>
              <a:rPr b="1" lang="en" sz="2400">
                <a:solidFill>
                  <a:srgbClr val="434343"/>
                </a:solidFill>
              </a:rPr>
              <a:t>, the Bible is without error in the original writings,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id="128" name="Google Shape;128;p25"/>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129" name="Google Shape;129;p25"/>
          <p:cNvSpPr txBox="1"/>
          <p:nvPr>
            <p:ph idx="4294967295" type="ctrTitle"/>
          </p:nvPr>
        </p:nvSpPr>
        <p:spPr>
          <a:xfrm>
            <a:off x="410425" y="0"/>
            <a:ext cx="8520600" cy="15783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6000">
                <a:solidFill>
                  <a:srgbClr val="000000"/>
                </a:solidFill>
                <a:latin typeface="Arial Black"/>
                <a:ea typeface="Arial Black"/>
                <a:cs typeface="Arial Black"/>
                <a:sym typeface="Arial Black"/>
              </a:rPr>
              <a:t>2 Peter </a:t>
            </a:r>
            <a:endParaRPr sz="6000">
              <a:solidFill>
                <a:srgbClr val="000000"/>
              </a:solidFill>
              <a:latin typeface="Arial Black"/>
              <a:ea typeface="Arial Black"/>
              <a:cs typeface="Arial Black"/>
              <a:sym typeface="Arial Black"/>
            </a:endParaRPr>
          </a:p>
          <a:p>
            <a:pPr indent="0" lvl="0" marL="0" rtl="0" algn="r">
              <a:spcBef>
                <a:spcPts val="0"/>
              </a:spcBef>
              <a:spcAft>
                <a:spcPts val="0"/>
              </a:spcAft>
              <a:buNone/>
            </a:pPr>
            <a:r>
              <a:rPr lang="en" sz="6000">
                <a:solidFill>
                  <a:srgbClr val="000000"/>
                </a:solidFill>
                <a:latin typeface="Arial Black"/>
                <a:ea typeface="Arial Black"/>
                <a:cs typeface="Arial Black"/>
                <a:sym typeface="Arial Black"/>
              </a:rPr>
              <a:t>1:20-21</a:t>
            </a:r>
            <a:endParaRPr sz="6000">
              <a:solidFill>
                <a:srgbClr val="000000"/>
              </a:solidFill>
              <a:latin typeface="Arial Black"/>
              <a:ea typeface="Arial Black"/>
              <a:cs typeface="Arial Black"/>
              <a:sym typeface="Arial Black"/>
            </a:endParaRPr>
          </a:p>
          <a:p>
            <a:pPr indent="0" lvl="0" marL="0" rtl="0" algn="r">
              <a:spcBef>
                <a:spcPts val="0"/>
              </a:spcBef>
              <a:spcAft>
                <a:spcPts val="0"/>
              </a:spcAft>
              <a:buNone/>
            </a:pPr>
            <a:r>
              <a:t/>
            </a:r>
            <a:endParaRPr sz="3000">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35" name="Google Shape;135;p26"/>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000000"/>
                </a:solidFill>
              </a:rPr>
              <a:t>verbally </a:t>
            </a:r>
            <a:r>
              <a:rPr b="1" lang="en" sz="2400">
                <a:solidFill>
                  <a:srgbClr val="4A86E8"/>
                </a:solidFill>
              </a:rPr>
              <a:t>inspired Word of God</a:t>
            </a:r>
            <a:r>
              <a:rPr b="1" lang="en" sz="2400">
                <a:solidFill>
                  <a:srgbClr val="434343"/>
                </a:solidFill>
              </a:rPr>
              <a:t>, the Bible is without error in the original writings,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41" name="Google Shape;141;p27"/>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4A86E8"/>
                </a:solidFill>
              </a:rPr>
              <a:t>verbally</a:t>
            </a:r>
            <a:r>
              <a:rPr b="1" lang="en" sz="2400">
                <a:solidFill>
                  <a:srgbClr val="000000"/>
                </a:solidFill>
              </a:rPr>
              <a:t> inspired Word of God</a:t>
            </a:r>
            <a:r>
              <a:rPr b="1" lang="en" sz="2400">
                <a:solidFill>
                  <a:srgbClr val="434343"/>
                </a:solidFill>
              </a:rPr>
              <a:t>, the Bible is without error in the original writings,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47" name="Google Shape;147;p28"/>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000000"/>
                </a:solidFill>
              </a:rPr>
              <a:t>verbally inspired Word of God</a:t>
            </a:r>
            <a:r>
              <a:rPr b="1" lang="en" sz="2400">
                <a:solidFill>
                  <a:srgbClr val="434343"/>
                </a:solidFill>
              </a:rPr>
              <a:t>, the Bible is </a:t>
            </a:r>
            <a:r>
              <a:rPr b="1" lang="en" sz="2400">
                <a:solidFill>
                  <a:srgbClr val="4A86E8"/>
                </a:solidFill>
              </a:rPr>
              <a:t>without error in the original writings</a:t>
            </a:r>
            <a:r>
              <a:rPr b="1" lang="en" sz="2400">
                <a:solidFill>
                  <a:srgbClr val="434343"/>
                </a:solidFill>
              </a:rPr>
              <a:t>,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29"/>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153" name="Google Shape;153;p29"/>
          <p:cNvSpPr txBox="1"/>
          <p:nvPr>
            <p:ph idx="4294967295" type="ctrTitle"/>
          </p:nvPr>
        </p:nvSpPr>
        <p:spPr>
          <a:xfrm>
            <a:off x="4035975" y="0"/>
            <a:ext cx="4895100" cy="497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latin typeface="Arial"/>
                <a:ea typeface="Arial"/>
                <a:cs typeface="Arial"/>
                <a:sym typeface="Arial"/>
              </a:rPr>
              <a:t>Numbers 23:19 - “God is not a man, that he should lie.” (ESV)</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lang="en" sz="1600">
                <a:solidFill>
                  <a:srgbClr val="000000"/>
                </a:solidFill>
                <a:latin typeface="Arial"/>
                <a:ea typeface="Arial"/>
                <a:cs typeface="Arial"/>
                <a:sym typeface="Arial"/>
              </a:rPr>
              <a:t>John 10:35, Jesus said: “Scripture cannot be broken.” (ESV)</a:t>
            </a:r>
            <a:endParaRPr sz="6000">
              <a:solidFill>
                <a:srgbClr val="000000"/>
              </a:solidFill>
              <a:latin typeface="Arial Black"/>
              <a:ea typeface="Arial Black"/>
              <a:cs typeface="Arial Black"/>
              <a:sym typeface="Arial Black"/>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id="158" name="Google Shape;158;p30"/>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159" name="Google Shape;159;p30"/>
          <p:cNvSpPr txBox="1"/>
          <p:nvPr>
            <p:ph idx="4294967295" type="ctrTitle"/>
          </p:nvPr>
        </p:nvSpPr>
        <p:spPr>
          <a:xfrm>
            <a:off x="3674050" y="0"/>
            <a:ext cx="5257200" cy="497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000000"/>
                </a:solidFill>
                <a:latin typeface="Arial"/>
                <a:ea typeface="Arial"/>
                <a:cs typeface="Arial"/>
                <a:sym typeface="Arial"/>
              </a:rPr>
              <a:t>Psalm 19:7-9 - “The law of the LORD is perfect, reviving the soul; the testimony of the LORD is sure, making wise the simple; the precepts of the LORD are right, rejoicing the heart; the commandment of the LORD is pure, enlightening the eyes” and then “the rules of the LORD are true, and righteous altogether.” (ESV)</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6000">
              <a:solidFill>
                <a:srgbClr val="000000"/>
              </a:solidFill>
              <a:latin typeface="Arial Black"/>
              <a:ea typeface="Arial Black"/>
              <a:cs typeface="Arial Black"/>
              <a:sym typeface="Arial Black"/>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65" name="Google Shape;165;p31"/>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000000"/>
                </a:solidFill>
              </a:rPr>
              <a:t>verbally inspired Word of God</a:t>
            </a:r>
            <a:r>
              <a:rPr b="1" lang="en" sz="2400">
                <a:solidFill>
                  <a:srgbClr val="434343"/>
                </a:solidFill>
              </a:rPr>
              <a:t>, the Bible is </a:t>
            </a:r>
            <a:r>
              <a:rPr b="1" lang="en" sz="2400">
                <a:solidFill>
                  <a:srgbClr val="000000"/>
                </a:solidFill>
              </a:rPr>
              <a:t>without error </a:t>
            </a:r>
            <a:r>
              <a:rPr b="1" lang="en" sz="2400">
                <a:solidFill>
                  <a:srgbClr val="4A86E8"/>
                </a:solidFill>
              </a:rPr>
              <a:t>in the original writings</a:t>
            </a:r>
            <a:r>
              <a:rPr b="1" lang="en" sz="2400">
                <a:solidFill>
                  <a:srgbClr val="434343"/>
                </a:solidFill>
              </a:rPr>
              <a:t>, the complete revelation of His will for salvation, and the ultimate authority by which every realm of human knowledge and endeavor should be judged. Therefore, it is to be believed in all that it teaches, obeyed in all that it requires, and trusted in all that it promises.</a:t>
            </a:r>
            <a:endParaRPr b="1" sz="2400">
              <a:solidFill>
                <a:srgbClr val="434343"/>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A86E8"/>
        </a:solidFill>
      </p:bgPr>
    </p:bg>
    <p:spTree>
      <p:nvGrpSpPr>
        <p:cNvPr id="6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63" name="Google Shape;63;p14"/>
          <p:cNvSpPr txBox="1"/>
          <p:nvPr>
            <p:ph type="ctrTitle"/>
          </p:nvPr>
        </p:nvSpPr>
        <p:spPr>
          <a:xfrm>
            <a:off x="399450" y="67000"/>
            <a:ext cx="8520600" cy="15783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sz="7200">
                <a:solidFill>
                  <a:srgbClr val="000000"/>
                </a:solidFill>
                <a:latin typeface="Arial Black"/>
                <a:ea typeface="Arial Black"/>
                <a:cs typeface="Arial Black"/>
                <a:sym typeface="Arial Black"/>
              </a:rPr>
              <a:t>The Bible</a:t>
            </a:r>
            <a:endParaRPr sz="7200">
              <a:solidFill>
                <a:srgbClr val="000000"/>
              </a:solidFill>
              <a:latin typeface="Arial Black"/>
              <a:ea typeface="Arial Black"/>
              <a:cs typeface="Arial Black"/>
              <a:sym typeface="Arial Black"/>
            </a:endParaRPr>
          </a:p>
          <a:p>
            <a:pPr indent="0" lvl="0" marL="0" rtl="0" algn="r">
              <a:spcBef>
                <a:spcPts val="0"/>
              </a:spcBef>
              <a:spcAft>
                <a:spcPts val="0"/>
              </a:spcAft>
              <a:buNone/>
            </a:pPr>
            <a:r>
              <a:t/>
            </a:r>
            <a:endParaRPr sz="3000">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Church’s Statement about the Bible</a:t>
            </a:r>
            <a:endParaRPr/>
          </a:p>
        </p:txBody>
      </p:sp>
      <p:sp>
        <p:nvSpPr>
          <p:cNvPr id="171" name="Google Shape;171;p32"/>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434343"/>
                </a:solidFill>
              </a:rPr>
              <a:t>We believe that God </a:t>
            </a:r>
            <a:r>
              <a:rPr b="1" lang="en" sz="2400">
                <a:solidFill>
                  <a:srgbClr val="000000"/>
                </a:solidFill>
              </a:rPr>
              <a:t>has spoken</a:t>
            </a:r>
            <a:r>
              <a:rPr b="1" lang="en" sz="2400">
                <a:solidFill>
                  <a:srgbClr val="434343"/>
                </a:solidFill>
              </a:rPr>
              <a:t> in the Scriptures, both Old and New Testaments, through the words of human authors.</a:t>
            </a:r>
            <a:r>
              <a:rPr b="1" lang="en" sz="2400">
                <a:solidFill>
                  <a:srgbClr val="000000"/>
                </a:solidFill>
              </a:rPr>
              <a:t> </a:t>
            </a:r>
            <a:r>
              <a:rPr b="1" lang="en" sz="2400">
                <a:solidFill>
                  <a:srgbClr val="434343"/>
                </a:solidFill>
              </a:rPr>
              <a:t>As the </a:t>
            </a:r>
            <a:r>
              <a:rPr b="1" lang="en" sz="2400">
                <a:solidFill>
                  <a:srgbClr val="000000"/>
                </a:solidFill>
              </a:rPr>
              <a:t>verbally inspired Word of God</a:t>
            </a:r>
            <a:r>
              <a:rPr b="1" lang="en" sz="2400">
                <a:solidFill>
                  <a:srgbClr val="434343"/>
                </a:solidFill>
              </a:rPr>
              <a:t>, the Bible is </a:t>
            </a:r>
            <a:r>
              <a:rPr b="1" lang="en" sz="2400">
                <a:solidFill>
                  <a:srgbClr val="000000"/>
                </a:solidFill>
              </a:rPr>
              <a:t>without error in the original writings</a:t>
            </a:r>
            <a:r>
              <a:rPr b="1" lang="en" sz="2400">
                <a:solidFill>
                  <a:srgbClr val="434343"/>
                </a:solidFill>
              </a:rPr>
              <a:t>, the complete revelation of His will for salvation, and the ultimate authority by which every realm of human knowledge and endeavor should be judged. </a:t>
            </a:r>
            <a:r>
              <a:rPr b="1" lang="en" sz="2400">
                <a:solidFill>
                  <a:srgbClr val="4A86E8"/>
                </a:solidFill>
              </a:rPr>
              <a:t>Therefore,</a:t>
            </a:r>
            <a:r>
              <a:rPr b="1" lang="en" sz="2400">
                <a:solidFill>
                  <a:srgbClr val="434343"/>
                </a:solidFill>
              </a:rPr>
              <a:t> </a:t>
            </a:r>
            <a:r>
              <a:rPr b="1" lang="en" sz="2400">
                <a:solidFill>
                  <a:srgbClr val="4A86E8"/>
                </a:solidFill>
              </a:rPr>
              <a:t>it is to be</a:t>
            </a:r>
            <a:r>
              <a:rPr b="1" lang="en" sz="2400">
                <a:solidFill>
                  <a:srgbClr val="434343"/>
                </a:solidFill>
              </a:rPr>
              <a:t> </a:t>
            </a:r>
            <a:r>
              <a:rPr b="1" lang="en" sz="2400">
                <a:solidFill>
                  <a:srgbClr val="4A86E8"/>
                </a:solidFill>
              </a:rPr>
              <a:t>believed in all that it teaches, obeyed in all that it requires, and trusted in all that it promises.</a:t>
            </a:r>
            <a:endParaRPr b="1" sz="2400">
              <a:solidFill>
                <a:srgbClr val="4A86E8"/>
              </a:solidFill>
            </a:endParaRPr>
          </a:p>
          <a:p>
            <a:pPr indent="0" lvl="0" marL="0" rtl="0" algn="r">
              <a:lnSpc>
                <a:spcPct val="100000"/>
              </a:lnSpc>
              <a:spcBef>
                <a:spcPts val="1600"/>
              </a:spcBef>
              <a:spcAft>
                <a:spcPts val="0"/>
              </a:spcAft>
              <a:buNone/>
            </a:pPr>
            <a:r>
              <a:rPr lang="en">
                <a:solidFill>
                  <a:srgbClr val="4D4D4D"/>
                </a:solidFill>
                <a:highlight>
                  <a:srgbClr val="FFFFFF"/>
                </a:highlight>
                <a:latin typeface="Arial"/>
                <a:ea typeface="Arial"/>
                <a:cs typeface="Arial"/>
                <a:sym typeface="Arial"/>
              </a:rPr>
              <a:t>EFCA Statement on the Bible</a:t>
            </a:r>
            <a:endParaRPr b="1">
              <a:solidFill>
                <a:srgbClr val="434343"/>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490250" y="443125"/>
            <a:ext cx="75663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6000"/>
              <a:t>A few more notes about the Bible</a:t>
            </a:r>
            <a:endParaRPr sz="6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p:nvPr/>
        </p:nvSpPr>
        <p:spPr>
          <a:xfrm>
            <a:off x="4025050" y="2664775"/>
            <a:ext cx="1014900" cy="184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2" name="Google Shape;182;p34"/>
          <p:cNvPicPr preferRelativeResize="0"/>
          <p:nvPr/>
        </p:nvPicPr>
        <p:blipFill rotWithShape="1">
          <a:blip r:embed="rId3">
            <a:alphaModFix/>
          </a:blip>
          <a:srcRect b="25054" l="0" r="0" t="0"/>
          <a:stretch/>
        </p:blipFill>
        <p:spPr>
          <a:xfrm>
            <a:off x="0" y="0"/>
            <a:ext cx="9144000" cy="5143502"/>
          </a:xfrm>
          <a:prstGeom prst="rect">
            <a:avLst/>
          </a:prstGeom>
          <a:noFill/>
          <a:ln>
            <a:noFill/>
          </a:ln>
        </p:spPr>
      </p:pic>
      <p:sp>
        <p:nvSpPr>
          <p:cNvPr id="183" name="Google Shape;183;p34"/>
          <p:cNvSpPr txBox="1"/>
          <p:nvPr>
            <p:ph type="ctrTitle"/>
          </p:nvPr>
        </p:nvSpPr>
        <p:spPr>
          <a:xfrm>
            <a:off x="399450" y="67000"/>
            <a:ext cx="8520600" cy="15783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sz="7200">
                <a:solidFill>
                  <a:srgbClr val="000000"/>
                </a:solidFill>
                <a:latin typeface="Arial Black"/>
                <a:ea typeface="Arial Black"/>
                <a:cs typeface="Arial Black"/>
                <a:sym typeface="Arial Black"/>
              </a:rPr>
              <a:t>The Bible</a:t>
            </a:r>
            <a:endParaRPr sz="7200">
              <a:solidFill>
                <a:srgbClr val="000000"/>
              </a:solidFill>
              <a:latin typeface="Arial Black"/>
              <a:ea typeface="Arial Black"/>
              <a:cs typeface="Arial Black"/>
              <a:sym typeface="Arial Black"/>
            </a:endParaRPr>
          </a:p>
          <a:p>
            <a:pPr indent="0" lvl="0" marL="0" rtl="0" algn="r">
              <a:spcBef>
                <a:spcPts val="0"/>
              </a:spcBef>
              <a:spcAft>
                <a:spcPts val="0"/>
              </a:spcAft>
              <a:buNone/>
            </a:pPr>
            <a:r>
              <a:t/>
            </a:r>
            <a:endParaRPr sz="300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1439050" y="526350"/>
            <a:ext cx="71169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7200"/>
              <a:t>Bible Trivia!</a:t>
            </a:r>
            <a:endParaRPr sz="7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74" name="Google Shape;74;p16"/>
          <p:cNvSpPr txBox="1"/>
          <p:nvPr>
            <p:ph idx="4294967295" type="body"/>
          </p:nvPr>
        </p:nvSpPr>
        <p:spPr>
          <a:xfrm>
            <a:off x="587100" y="394875"/>
            <a:ext cx="7969800" cy="2877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4200">
                <a:solidFill>
                  <a:srgbClr val="4A86E8"/>
                </a:solidFill>
                <a:latin typeface="Arial"/>
                <a:ea typeface="Arial"/>
                <a:cs typeface="Arial"/>
                <a:sym typeface="Arial"/>
              </a:rPr>
              <a:t>“Long ago, at many times and in many ways, God _______ to our fathers by the prophets, but in these last days he has spoken to us by his Son…”</a:t>
            </a:r>
            <a:endParaRPr b="1" sz="42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t/>
            </a:r>
            <a:endParaRPr b="1" sz="24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rPr b="1" lang="en" sz="2400">
                <a:solidFill>
                  <a:srgbClr val="4A86E8"/>
                </a:solidFill>
                <a:latin typeface="Arial"/>
                <a:ea typeface="Arial"/>
                <a:cs typeface="Arial"/>
                <a:sym typeface="Arial"/>
              </a:rPr>
              <a:t>Hebrews 1:1-2, ESV</a:t>
            </a:r>
            <a:endParaRPr b="1" sz="2400">
              <a:solidFill>
                <a:srgbClr val="4A86E8"/>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80" name="Google Shape;80;p17"/>
          <p:cNvSpPr txBox="1"/>
          <p:nvPr>
            <p:ph idx="4294967295" type="body"/>
          </p:nvPr>
        </p:nvSpPr>
        <p:spPr>
          <a:xfrm>
            <a:off x="587100" y="394875"/>
            <a:ext cx="7969800" cy="2877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4200">
                <a:solidFill>
                  <a:srgbClr val="4A86E8"/>
                </a:solidFill>
                <a:latin typeface="Arial"/>
                <a:ea typeface="Arial"/>
                <a:cs typeface="Arial"/>
                <a:sym typeface="Arial"/>
              </a:rPr>
              <a:t>“</a:t>
            </a:r>
            <a:r>
              <a:rPr b="1" lang="en" sz="4200">
                <a:solidFill>
                  <a:srgbClr val="4A86E8"/>
                </a:solidFill>
                <a:latin typeface="Arial"/>
                <a:ea typeface="Arial"/>
                <a:cs typeface="Arial"/>
                <a:sym typeface="Arial"/>
              </a:rPr>
              <a:t>And now, O Lord GOD, you are God, and your words are ________...</a:t>
            </a:r>
            <a:r>
              <a:rPr b="1" lang="en" sz="4200">
                <a:solidFill>
                  <a:srgbClr val="4A86E8"/>
                </a:solidFill>
                <a:latin typeface="Arial"/>
                <a:ea typeface="Arial"/>
                <a:cs typeface="Arial"/>
                <a:sym typeface="Arial"/>
              </a:rPr>
              <a:t>”</a:t>
            </a:r>
            <a:endParaRPr b="1" sz="42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t/>
            </a:r>
            <a:endParaRPr b="1" sz="24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rPr b="1" lang="en" sz="2400">
                <a:solidFill>
                  <a:srgbClr val="4A86E8"/>
                </a:solidFill>
                <a:latin typeface="Arial"/>
                <a:ea typeface="Arial"/>
                <a:cs typeface="Arial"/>
                <a:sym typeface="Arial"/>
              </a:rPr>
              <a:t>2 Samuel 7:28, ESV</a:t>
            </a:r>
            <a:endParaRPr b="1" sz="2400">
              <a:solidFill>
                <a:srgbClr val="4A86E8"/>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86" name="Google Shape;86;p18"/>
          <p:cNvSpPr txBox="1"/>
          <p:nvPr>
            <p:ph idx="4294967295" type="body"/>
          </p:nvPr>
        </p:nvSpPr>
        <p:spPr>
          <a:xfrm>
            <a:off x="587100" y="394875"/>
            <a:ext cx="7969800" cy="2877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4200">
                <a:solidFill>
                  <a:srgbClr val="4A86E8"/>
                </a:solidFill>
                <a:latin typeface="Arial"/>
                <a:ea typeface="Arial"/>
                <a:cs typeface="Arial"/>
                <a:sym typeface="Arial"/>
              </a:rPr>
              <a:t>“</a:t>
            </a:r>
            <a:r>
              <a:rPr b="1" lang="en" sz="4200">
                <a:solidFill>
                  <a:srgbClr val="4A86E8"/>
                </a:solidFill>
                <a:latin typeface="Arial"/>
                <a:ea typeface="Arial"/>
                <a:cs typeface="Arial"/>
                <a:sym typeface="Arial"/>
              </a:rPr>
              <a:t>For truly, I say to you, until heaven and earth pass away, not an iota, not a dot, will pass from the Law until _______ is accomplished</a:t>
            </a:r>
            <a:r>
              <a:rPr b="1" lang="en" sz="4200">
                <a:solidFill>
                  <a:srgbClr val="4A86E8"/>
                </a:solidFill>
                <a:latin typeface="Arial"/>
                <a:ea typeface="Arial"/>
                <a:cs typeface="Arial"/>
                <a:sym typeface="Arial"/>
              </a:rPr>
              <a:t>”</a:t>
            </a:r>
            <a:endParaRPr b="1" sz="42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t/>
            </a:r>
            <a:endParaRPr b="1" sz="24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rPr b="1" lang="en" sz="2400">
                <a:solidFill>
                  <a:srgbClr val="4A86E8"/>
                </a:solidFill>
                <a:latin typeface="Arial"/>
                <a:ea typeface="Arial"/>
                <a:cs typeface="Arial"/>
                <a:sym typeface="Arial"/>
              </a:rPr>
              <a:t>Matthew 5:18, ESV</a:t>
            </a:r>
            <a:endParaRPr b="1" sz="2400">
              <a:solidFill>
                <a:srgbClr val="4A86E8"/>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92" name="Google Shape;92;p19"/>
          <p:cNvSpPr txBox="1"/>
          <p:nvPr>
            <p:ph idx="4294967295" type="body"/>
          </p:nvPr>
        </p:nvSpPr>
        <p:spPr>
          <a:xfrm>
            <a:off x="587100" y="394875"/>
            <a:ext cx="7969800" cy="2877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800">
                <a:solidFill>
                  <a:srgbClr val="4A86E8"/>
                </a:solidFill>
                <a:latin typeface="Arial"/>
                <a:ea typeface="Arial"/>
                <a:cs typeface="Arial"/>
                <a:sym typeface="Arial"/>
              </a:rPr>
              <a:t>“</a:t>
            </a:r>
            <a:r>
              <a:rPr b="1" lang="en" sz="3800">
                <a:solidFill>
                  <a:srgbClr val="4A86E8"/>
                </a:solidFill>
                <a:latin typeface="Arial"/>
                <a:ea typeface="Arial"/>
                <a:cs typeface="Arial"/>
                <a:sym typeface="Arial"/>
              </a:rPr>
              <a:t>For whatever was written in former days was written for our instruction, that through endurance and through the encouragement of the _________ we might have hope.</a:t>
            </a:r>
            <a:r>
              <a:rPr b="1" lang="en" sz="3800">
                <a:solidFill>
                  <a:srgbClr val="4A86E8"/>
                </a:solidFill>
                <a:latin typeface="Arial"/>
                <a:ea typeface="Arial"/>
                <a:cs typeface="Arial"/>
                <a:sym typeface="Arial"/>
              </a:rPr>
              <a:t>”</a:t>
            </a:r>
            <a:endParaRPr b="1" sz="38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t/>
            </a:r>
            <a:endParaRPr b="1" sz="24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rPr b="1" lang="en" sz="2400">
                <a:solidFill>
                  <a:srgbClr val="4A86E8"/>
                </a:solidFill>
                <a:latin typeface="Arial"/>
                <a:ea typeface="Arial"/>
                <a:cs typeface="Arial"/>
                <a:sym typeface="Arial"/>
              </a:rPr>
              <a:t>Romans 15:4, ESV</a:t>
            </a:r>
            <a:endParaRPr b="1" sz="2400">
              <a:solidFill>
                <a:srgbClr val="4A86E8"/>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98" name="Google Shape;98;p20"/>
          <p:cNvSpPr txBox="1"/>
          <p:nvPr>
            <p:ph idx="4294967295" type="body"/>
          </p:nvPr>
        </p:nvSpPr>
        <p:spPr>
          <a:xfrm>
            <a:off x="587100" y="394875"/>
            <a:ext cx="7969800" cy="2877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800">
                <a:solidFill>
                  <a:srgbClr val="4A86E8"/>
                </a:solidFill>
                <a:latin typeface="Arial"/>
                <a:ea typeface="Arial"/>
                <a:cs typeface="Arial"/>
                <a:sym typeface="Arial"/>
              </a:rPr>
              <a:t>“</a:t>
            </a:r>
            <a:r>
              <a:rPr b="1" lang="en" sz="3800">
                <a:solidFill>
                  <a:srgbClr val="4A86E8"/>
                </a:solidFill>
                <a:latin typeface="Arial"/>
                <a:ea typeface="Arial"/>
                <a:cs typeface="Arial"/>
                <a:sym typeface="Arial"/>
              </a:rPr>
              <a:t>These are my words that I spoke to you while I was still with you, that everything written about me in the Law of Moses and the Prophets and the ________ must be fulfilled.</a:t>
            </a:r>
            <a:r>
              <a:rPr b="1" lang="en" sz="3800">
                <a:solidFill>
                  <a:srgbClr val="4A86E8"/>
                </a:solidFill>
                <a:latin typeface="Arial"/>
                <a:ea typeface="Arial"/>
                <a:cs typeface="Arial"/>
                <a:sym typeface="Arial"/>
              </a:rPr>
              <a:t>”</a:t>
            </a:r>
            <a:endParaRPr b="1" sz="38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t/>
            </a:r>
            <a:endParaRPr b="1" sz="2400">
              <a:solidFill>
                <a:srgbClr val="4A86E8"/>
              </a:solidFill>
              <a:latin typeface="Arial"/>
              <a:ea typeface="Arial"/>
              <a:cs typeface="Arial"/>
              <a:sym typeface="Arial"/>
            </a:endParaRPr>
          </a:p>
          <a:p>
            <a:pPr indent="0" lvl="0" marL="0" rtl="0" algn="r">
              <a:lnSpc>
                <a:spcPct val="100000"/>
              </a:lnSpc>
              <a:spcBef>
                <a:spcPts val="0"/>
              </a:spcBef>
              <a:spcAft>
                <a:spcPts val="0"/>
              </a:spcAft>
              <a:buNone/>
            </a:pPr>
            <a:r>
              <a:rPr b="1" lang="en" sz="2400">
                <a:solidFill>
                  <a:srgbClr val="4A86E8"/>
                </a:solidFill>
                <a:latin typeface="Arial"/>
                <a:ea typeface="Arial"/>
                <a:cs typeface="Arial"/>
                <a:sym typeface="Arial"/>
              </a:rPr>
              <a:t>Luke 24:44, ESV</a:t>
            </a:r>
            <a:endParaRPr b="1" sz="2400">
              <a:solidFill>
                <a:srgbClr val="4A86E8"/>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9600">
                <a:solidFill>
                  <a:srgbClr val="FFFFFF"/>
                </a:solidFill>
              </a:rPr>
              <a:t>?</a:t>
            </a:r>
            <a:endParaRPr sz="9600">
              <a:solidFill>
                <a:srgbClr val="FFFFFF"/>
              </a:solidFill>
            </a:endParaRPr>
          </a:p>
        </p:txBody>
      </p:sp>
      <p:sp>
        <p:nvSpPr>
          <p:cNvPr id="104" name="Google Shape;104;p21"/>
          <p:cNvSpPr txBox="1"/>
          <p:nvPr>
            <p:ph idx="4294967295" type="body"/>
          </p:nvPr>
        </p:nvSpPr>
        <p:spPr>
          <a:xfrm>
            <a:off x="745975" y="1132950"/>
            <a:ext cx="7969800" cy="28776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4800">
                <a:solidFill>
                  <a:schemeClr val="accent3"/>
                </a:solidFill>
                <a:latin typeface="Arial"/>
                <a:ea typeface="Arial"/>
                <a:cs typeface="Arial"/>
                <a:sym typeface="Arial"/>
              </a:rPr>
              <a:t>If someone asked what the Bible is about, what would you tell them?</a:t>
            </a:r>
            <a:endParaRPr b="1" sz="4800">
              <a:solidFill>
                <a:schemeClr val="accent3"/>
              </a:solidFill>
              <a:latin typeface="Arial"/>
              <a:ea typeface="Arial"/>
              <a:cs typeface="Arial"/>
              <a:sym typeface="Arial"/>
            </a:endParaRPr>
          </a:p>
          <a:p>
            <a:pPr indent="0" lvl="0" marL="0" rtl="0" algn="l">
              <a:spcBef>
                <a:spcPts val="0"/>
              </a:spcBef>
              <a:spcAft>
                <a:spcPts val="1600"/>
              </a:spcAft>
              <a:buNone/>
            </a:pPr>
            <a:r>
              <a:t/>
            </a:r>
            <a:endParaRPr sz="3800">
              <a:solidFill>
                <a:schemeClr val="accent3"/>
              </a:solidFill>
              <a:latin typeface="Alfa Slab One"/>
              <a:ea typeface="Alfa Slab One"/>
              <a:cs typeface="Alfa Slab One"/>
              <a:sym typeface="Alfa Slab One"/>
            </a:endParaRPr>
          </a:p>
        </p:txBody>
      </p:sp>
      <p:pic>
        <p:nvPicPr>
          <p:cNvPr id="105" name="Google Shape;105;p21"/>
          <p:cNvPicPr preferRelativeResize="0"/>
          <p:nvPr/>
        </p:nvPicPr>
        <p:blipFill>
          <a:blip r:embed="rId3">
            <a:alphaModFix/>
          </a:blip>
          <a:stretch>
            <a:fillRect/>
          </a:stretch>
        </p:blipFill>
        <p:spPr>
          <a:xfrm>
            <a:off x="7039700" y="3258350"/>
            <a:ext cx="1414875" cy="1414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